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1" r:id="rId5"/>
    <p:sldId id="262" r:id="rId6"/>
    <p:sldId id="263" r:id="rId7"/>
    <p:sldId id="266"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p>
            <a:fld id="{1D8BD707-D9CF-40AE-B4C6-C98DA3205C09}" type="datetimeFigureOut">
              <a:rPr lang="en-US" smtClean="0"/>
              <a:pPr/>
              <a:t>11-May-20</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D8BD707-D9CF-40AE-B4C6-C98DA3205C09}" type="datetimeFigureOut">
              <a:rPr lang="en-US" smtClean="0"/>
              <a:pPr/>
              <a:t>11-May-20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11-May-20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0206"/>
            <a:ext cx="8077200" cy="1608794"/>
          </a:xfrm>
        </p:spPr>
        <p:txBody>
          <a:bodyPr>
            <a:normAutofit/>
          </a:bodyPr>
          <a:lstStyle/>
          <a:p>
            <a:pPr algn="ctr"/>
            <a:r>
              <a:rPr lang="en-US" sz="4000" dirty="0" smtClean="0"/>
              <a:t>CASE TAKING- </a:t>
            </a:r>
            <a:br>
              <a:rPr lang="en-US" sz="4000" dirty="0" smtClean="0"/>
            </a:br>
            <a:r>
              <a:rPr lang="en-US" sz="4000" dirty="0" smtClean="0"/>
              <a:t>DR. GARTH BOERICKE</a:t>
            </a:r>
            <a:endParaRPr lang="en-US" sz="4000" dirty="0"/>
          </a:p>
        </p:txBody>
      </p:sp>
      <p:sp>
        <p:nvSpPr>
          <p:cNvPr id="3" name="Subtitle 2"/>
          <p:cNvSpPr>
            <a:spLocks noGrp="1"/>
          </p:cNvSpPr>
          <p:nvPr>
            <p:ph type="subTitle" idx="1"/>
          </p:nvPr>
        </p:nvSpPr>
        <p:spPr>
          <a:xfrm>
            <a:off x="4876800" y="4495800"/>
            <a:ext cx="3617976" cy="1219200"/>
          </a:xfrm>
        </p:spPr>
        <p:txBody>
          <a:bodyPr>
            <a:normAutofit lnSpcReduction="10000"/>
          </a:bodyPr>
          <a:lstStyle/>
          <a:p>
            <a:pPr algn="just"/>
            <a:r>
              <a:rPr lang="en-US" dirty="0" err="1" smtClean="0">
                <a:solidFill>
                  <a:srgbClr val="00B050"/>
                </a:solidFill>
              </a:rPr>
              <a:t>Dr.Priyanka</a:t>
            </a:r>
            <a:r>
              <a:rPr lang="en-US" dirty="0" smtClean="0">
                <a:solidFill>
                  <a:srgbClr val="00B050"/>
                </a:solidFill>
              </a:rPr>
              <a:t> P S</a:t>
            </a:r>
          </a:p>
          <a:p>
            <a:pPr algn="just"/>
            <a:r>
              <a:rPr lang="en-US" dirty="0" smtClean="0">
                <a:solidFill>
                  <a:srgbClr val="00B050"/>
                </a:solidFill>
              </a:rPr>
              <a:t>Assistant Professor</a:t>
            </a:r>
          </a:p>
          <a:p>
            <a:pPr algn="just"/>
            <a:r>
              <a:rPr lang="en-US" dirty="0" smtClean="0">
                <a:solidFill>
                  <a:srgbClr val="00B050"/>
                </a:solidFill>
              </a:rPr>
              <a:t>Dept. of Repertory</a:t>
            </a:r>
          </a:p>
          <a:p>
            <a:pPr algn="just"/>
            <a:r>
              <a:rPr lang="en-US" dirty="0" smtClean="0">
                <a:solidFill>
                  <a:srgbClr val="00B050"/>
                </a:solidFill>
              </a:rPr>
              <a:t>SKHMC</a:t>
            </a:r>
            <a:endParaRPr lang="en-US"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1371600"/>
            <a:ext cx="7772400" cy="4495800"/>
          </a:xfrm>
        </p:spPr>
        <p:txBody>
          <a:bodyPr/>
          <a:lstStyle/>
          <a:p>
            <a:pPr algn="just">
              <a:buFont typeface="Wingdings" pitchFamily="2" charset="2"/>
              <a:buChar char="v"/>
            </a:pPr>
            <a:r>
              <a:rPr lang="en-US" dirty="0" smtClean="0"/>
              <a:t> </a:t>
            </a:r>
            <a:r>
              <a:rPr lang="en-US" sz="2400" dirty="0" smtClean="0">
                <a:solidFill>
                  <a:srgbClr val="002060"/>
                </a:solidFill>
                <a:latin typeface="Calibri" pitchFamily="34" charset="0"/>
              </a:rPr>
              <a:t>History taking is taken in regular manner and then it is expanded to the needs of our </a:t>
            </a:r>
            <a:r>
              <a:rPr lang="en-US" sz="2400" dirty="0" err="1" smtClean="0">
                <a:solidFill>
                  <a:srgbClr val="002060"/>
                </a:solidFill>
                <a:latin typeface="Calibri" pitchFamily="34" charset="0"/>
              </a:rPr>
              <a:t>specialised</a:t>
            </a:r>
            <a:r>
              <a:rPr lang="en-US" sz="2400" dirty="0" smtClean="0">
                <a:solidFill>
                  <a:srgbClr val="002060"/>
                </a:solidFill>
                <a:latin typeface="Calibri" pitchFamily="34" charset="0"/>
              </a:rPr>
              <a:t> therapeutics.</a:t>
            </a:r>
          </a:p>
          <a:p>
            <a:pPr algn="just"/>
            <a:endParaRPr lang="en-US" sz="2400" dirty="0" smtClean="0">
              <a:solidFill>
                <a:srgbClr val="002060"/>
              </a:solidFill>
              <a:latin typeface="Calibri" pitchFamily="34" charset="0"/>
            </a:endParaRPr>
          </a:p>
          <a:p>
            <a:pPr algn="just">
              <a:buFont typeface="Wingdings" pitchFamily="2" charset="2"/>
              <a:buChar char="v"/>
            </a:pPr>
            <a:r>
              <a:rPr lang="en-US" sz="2400" dirty="0" smtClean="0">
                <a:solidFill>
                  <a:srgbClr val="002060"/>
                </a:solidFill>
                <a:latin typeface="Calibri" pitchFamily="34" charset="0"/>
              </a:rPr>
              <a:t> After history of present illness, before physical examination the subjective symptom of patient is listed under four heads in regard to four systems of the body.</a:t>
            </a:r>
          </a:p>
          <a:p>
            <a:pPr algn="just"/>
            <a:endParaRPr lang="en-US" sz="2400" dirty="0" smtClean="0">
              <a:solidFill>
                <a:srgbClr val="002060"/>
              </a:solidFill>
              <a:latin typeface="Calibri" pitchFamily="34" charset="0"/>
            </a:endParaRPr>
          </a:p>
          <a:p>
            <a:pPr algn="just">
              <a:buFont typeface="Wingdings" pitchFamily="2" charset="2"/>
              <a:buChar char="ü"/>
            </a:pPr>
            <a:r>
              <a:rPr lang="en-US" sz="2400" dirty="0" smtClean="0">
                <a:solidFill>
                  <a:srgbClr val="002060"/>
                </a:solidFill>
                <a:latin typeface="Calibri" pitchFamily="34" charset="0"/>
              </a:rPr>
              <a:t>Nervous System</a:t>
            </a:r>
          </a:p>
          <a:p>
            <a:pPr algn="just">
              <a:buFont typeface="Wingdings" pitchFamily="2" charset="2"/>
              <a:buChar char="ü"/>
            </a:pPr>
            <a:r>
              <a:rPr lang="en-US" sz="2400" dirty="0" smtClean="0">
                <a:solidFill>
                  <a:srgbClr val="002060"/>
                </a:solidFill>
                <a:latin typeface="Calibri" pitchFamily="34" charset="0"/>
              </a:rPr>
              <a:t>Cardio-Respiratory System</a:t>
            </a:r>
          </a:p>
          <a:p>
            <a:pPr algn="just">
              <a:buFont typeface="Wingdings" pitchFamily="2" charset="2"/>
              <a:buChar char="ü"/>
            </a:pPr>
            <a:r>
              <a:rPr lang="en-US" sz="2400" dirty="0" smtClean="0">
                <a:solidFill>
                  <a:srgbClr val="002060"/>
                </a:solidFill>
                <a:latin typeface="Calibri" pitchFamily="34" charset="0"/>
              </a:rPr>
              <a:t>Gastro-Intestinal System</a:t>
            </a:r>
          </a:p>
          <a:p>
            <a:pPr algn="just">
              <a:buFont typeface="Wingdings" pitchFamily="2" charset="2"/>
              <a:buChar char="ü"/>
            </a:pPr>
            <a:r>
              <a:rPr lang="en-US" sz="2400" dirty="0" err="1" smtClean="0">
                <a:solidFill>
                  <a:srgbClr val="002060"/>
                </a:solidFill>
                <a:latin typeface="Calibri" pitchFamily="34" charset="0"/>
              </a:rPr>
              <a:t>Genito</a:t>
            </a:r>
            <a:r>
              <a:rPr lang="en-US" sz="2400" dirty="0" smtClean="0">
                <a:solidFill>
                  <a:srgbClr val="002060"/>
                </a:solidFill>
                <a:latin typeface="Calibri" pitchFamily="34" charset="0"/>
              </a:rPr>
              <a:t>-Urinary System</a:t>
            </a:r>
            <a:endParaRPr lang="en-US" sz="2400" dirty="0">
              <a:solidFill>
                <a:srgbClr val="002060"/>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990600"/>
            <a:ext cx="7772400" cy="5334000"/>
          </a:xfrm>
        </p:spPr>
        <p:txBody>
          <a:bodyPr/>
          <a:lstStyle/>
          <a:p>
            <a:pPr marL="493776" indent="-457200" algn="l">
              <a:buAutoNum type="alphaLcParenR"/>
            </a:pPr>
            <a:r>
              <a:rPr lang="en-US" dirty="0" smtClean="0">
                <a:solidFill>
                  <a:srgbClr val="FF0000"/>
                </a:solidFill>
              </a:rPr>
              <a:t>NERVOUS SYSTEM</a:t>
            </a:r>
          </a:p>
          <a:p>
            <a:pPr algn="l"/>
            <a:endParaRPr lang="en-US" dirty="0" smtClean="0">
              <a:solidFill>
                <a:srgbClr val="002060"/>
              </a:solidFill>
            </a:endParaRPr>
          </a:p>
          <a:p>
            <a:pPr marL="493776" indent="-457200" algn="l">
              <a:buFont typeface="Wingdings" pitchFamily="2" charset="2"/>
              <a:buChar char="ü"/>
            </a:pPr>
            <a:r>
              <a:rPr lang="en-US" sz="1800" dirty="0" smtClean="0">
                <a:solidFill>
                  <a:schemeClr val="tx1">
                    <a:lumMod val="95000"/>
                    <a:lumOff val="5000"/>
                  </a:schemeClr>
                </a:solidFill>
              </a:rPr>
              <a:t>Alterations or Complaints relating to special senses</a:t>
            </a:r>
          </a:p>
          <a:p>
            <a:pPr marL="493776" indent="-457200" algn="l">
              <a:buFont typeface="Wingdings" pitchFamily="2" charset="2"/>
              <a:buChar char="ü"/>
            </a:pPr>
            <a:r>
              <a:rPr lang="en-US" sz="1800" dirty="0" smtClean="0">
                <a:solidFill>
                  <a:schemeClr val="tx1">
                    <a:lumMod val="95000"/>
                    <a:lumOff val="5000"/>
                  </a:schemeClr>
                </a:solidFill>
              </a:rPr>
              <a:t>General Reaction</a:t>
            </a:r>
          </a:p>
          <a:p>
            <a:pPr marL="493776" indent="-457200" algn="l">
              <a:buFont typeface="Wingdings" pitchFamily="2" charset="2"/>
              <a:buChar char="ü"/>
            </a:pPr>
            <a:r>
              <a:rPr lang="en-US" sz="1800" dirty="0" smtClean="0">
                <a:solidFill>
                  <a:schemeClr val="tx1">
                    <a:lumMod val="95000"/>
                    <a:lumOff val="5000"/>
                  </a:schemeClr>
                </a:solidFill>
              </a:rPr>
              <a:t>Pain &amp; Particular Sensations</a:t>
            </a:r>
          </a:p>
          <a:p>
            <a:pPr marL="493776" indent="-457200" algn="l">
              <a:buFont typeface="Wingdings" pitchFamily="2" charset="2"/>
              <a:buChar char="ü"/>
            </a:pPr>
            <a:r>
              <a:rPr lang="en-US" sz="1800" dirty="0" smtClean="0">
                <a:solidFill>
                  <a:schemeClr val="tx1">
                    <a:lumMod val="95000"/>
                    <a:lumOff val="5000"/>
                  </a:schemeClr>
                </a:solidFill>
              </a:rPr>
              <a:t>Sleep</a:t>
            </a:r>
          </a:p>
          <a:p>
            <a:pPr marL="493776" indent="-457200" algn="l">
              <a:buFont typeface="Wingdings" pitchFamily="2" charset="2"/>
              <a:buChar char="ü"/>
            </a:pPr>
            <a:r>
              <a:rPr lang="en-US" sz="1800" dirty="0" smtClean="0">
                <a:solidFill>
                  <a:schemeClr val="tx1">
                    <a:lumMod val="95000"/>
                    <a:lumOff val="5000"/>
                  </a:schemeClr>
                </a:solidFill>
              </a:rPr>
              <a:t>Vasomotor Phenomena</a:t>
            </a:r>
          </a:p>
          <a:p>
            <a:pPr marL="493776" indent="-457200" algn="l"/>
            <a:endParaRPr lang="en-US" dirty="0" smtClean="0"/>
          </a:p>
          <a:p>
            <a:pPr marL="493776" indent="-457200" algn="l">
              <a:buAutoNum type="alphaLcParenR" startAt="2"/>
            </a:pPr>
            <a:r>
              <a:rPr lang="en-US" dirty="0" smtClean="0">
                <a:solidFill>
                  <a:srgbClr val="FF0000"/>
                </a:solidFill>
              </a:rPr>
              <a:t>CARDIO- RESPIRATORY SYSTEM</a:t>
            </a:r>
          </a:p>
          <a:p>
            <a:pPr algn="l"/>
            <a:endParaRPr lang="en-US" dirty="0" smtClean="0"/>
          </a:p>
          <a:p>
            <a:pPr marL="493776" indent="-457200" algn="l">
              <a:buFont typeface="Wingdings" pitchFamily="2" charset="2"/>
              <a:buChar char="ü"/>
            </a:pPr>
            <a:r>
              <a:rPr lang="en-US" sz="1800" dirty="0" smtClean="0">
                <a:solidFill>
                  <a:schemeClr val="tx1">
                    <a:lumMod val="95000"/>
                    <a:lumOff val="5000"/>
                  </a:schemeClr>
                </a:solidFill>
              </a:rPr>
              <a:t>Pain (Location, Sensation, Modalities &amp; Concomitants)</a:t>
            </a:r>
          </a:p>
          <a:p>
            <a:pPr marL="493776" indent="-457200" algn="l">
              <a:buFont typeface="Wingdings" pitchFamily="2" charset="2"/>
              <a:buChar char="ü"/>
            </a:pPr>
            <a:r>
              <a:rPr lang="en-US" sz="1800" dirty="0" smtClean="0">
                <a:solidFill>
                  <a:schemeClr val="tx1">
                    <a:lumMod val="95000"/>
                    <a:lumOff val="5000"/>
                  </a:schemeClr>
                </a:solidFill>
              </a:rPr>
              <a:t>Pulse (Irregular, </a:t>
            </a:r>
            <a:r>
              <a:rPr lang="en-US" sz="1800" dirty="0" err="1" smtClean="0">
                <a:solidFill>
                  <a:schemeClr val="tx1">
                    <a:lumMod val="95000"/>
                    <a:lumOff val="5000"/>
                  </a:schemeClr>
                </a:solidFill>
              </a:rPr>
              <a:t>Thready</a:t>
            </a:r>
            <a:r>
              <a:rPr lang="en-US" sz="1800" dirty="0" smtClean="0">
                <a:solidFill>
                  <a:schemeClr val="tx1">
                    <a:lumMod val="95000"/>
                    <a:lumOff val="5000"/>
                  </a:schemeClr>
                </a:solidFill>
              </a:rPr>
              <a:t>, Soft, Full)</a:t>
            </a:r>
          </a:p>
          <a:p>
            <a:pPr marL="493776" indent="-457200" algn="l">
              <a:buFont typeface="Wingdings" pitchFamily="2" charset="2"/>
              <a:buChar char="ü"/>
            </a:pPr>
            <a:r>
              <a:rPr lang="en-US" sz="1800" dirty="0" smtClean="0">
                <a:solidFill>
                  <a:schemeClr val="tx1">
                    <a:lumMod val="95000"/>
                    <a:lumOff val="5000"/>
                  </a:schemeClr>
                </a:solidFill>
              </a:rPr>
              <a:t>Sensations other than pain felt in thorax</a:t>
            </a:r>
          </a:p>
          <a:p>
            <a:pPr marL="493776" indent="-457200" algn="l">
              <a:buFont typeface="Wingdings" pitchFamily="2" charset="2"/>
              <a:buChar char="ü"/>
            </a:pPr>
            <a:r>
              <a:rPr lang="en-US" sz="1800" dirty="0" err="1" smtClean="0">
                <a:solidFill>
                  <a:schemeClr val="tx1">
                    <a:lumMod val="95000"/>
                    <a:lumOff val="5000"/>
                  </a:schemeClr>
                </a:solidFill>
              </a:rPr>
              <a:t>Dysponea</a:t>
            </a:r>
            <a:r>
              <a:rPr lang="en-US" sz="1800" dirty="0" smtClean="0">
                <a:solidFill>
                  <a:schemeClr val="tx1">
                    <a:lumMod val="95000"/>
                    <a:lumOff val="5000"/>
                  </a:schemeClr>
                </a:solidFill>
              </a:rPr>
              <a:t> (Type &amp; </a:t>
            </a:r>
            <a:r>
              <a:rPr lang="en-US" sz="1800" dirty="0" err="1" smtClean="0">
                <a:solidFill>
                  <a:schemeClr val="tx1">
                    <a:lumMod val="95000"/>
                    <a:lumOff val="5000"/>
                  </a:schemeClr>
                </a:solidFill>
              </a:rPr>
              <a:t>Agg</a:t>
            </a:r>
            <a:r>
              <a:rPr lang="en-US" sz="1800" dirty="0" smtClean="0">
                <a:solidFill>
                  <a:schemeClr val="tx1">
                    <a:lumMod val="95000"/>
                    <a:lumOff val="5000"/>
                  </a:schemeClr>
                </a:solidFill>
              </a:rPr>
              <a:t>.)</a:t>
            </a:r>
          </a:p>
          <a:p>
            <a:pPr marL="493776" indent="-457200" algn="l">
              <a:buFont typeface="Wingdings" pitchFamily="2" charset="2"/>
              <a:buChar char="ü"/>
            </a:pPr>
            <a:r>
              <a:rPr lang="en-US" sz="1800" dirty="0" smtClean="0">
                <a:solidFill>
                  <a:schemeClr val="tx1">
                    <a:lumMod val="95000"/>
                    <a:lumOff val="5000"/>
                  </a:schemeClr>
                </a:solidFill>
              </a:rPr>
              <a:t>Cough (Modalities &amp; Type)</a:t>
            </a:r>
          </a:p>
          <a:p>
            <a:pPr marL="493776" indent="-457200" algn="l">
              <a:buFont typeface="Wingdings" pitchFamily="2" charset="2"/>
              <a:buChar char="ü"/>
            </a:pPr>
            <a:endParaRPr lang="en-US" dirty="0" smtClean="0"/>
          </a:p>
          <a:p>
            <a:pPr marL="493776" indent="-457200" algn="l">
              <a:buAutoNum type="alphaLcParenR" startAt="2"/>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533400"/>
            <a:ext cx="7772400" cy="5562600"/>
          </a:xfrm>
        </p:spPr>
        <p:txBody>
          <a:bodyPr>
            <a:normAutofit/>
          </a:bodyPr>
          <a:lstStyle/>
          <a:p>
            <a:pPr algn="l"/>
            <a:r>
              <a:rPr lang="en-US" dirty="0" smtClean="0">
                <a:solidFill>
                  <a:srgbClr val="FF0000"/>
                </a:solidFill>
              </a:rPr>
              <a:t>c) GASTRO INTESTINAL SYSTEM</a:t>
            </a:r>
          </a:p>
          <a:p>
            <a:pPr algn="l"/>
            <a:endParaRPr lang="en-US" dirty="0" smtClean="0">
              <a:solidFill>
                <a:srgbClr val="FF0000"/>
              </a:solidFill>
            </a:endParaRPr>
          </a:p>
          <a:p>
            <a:pPr marL="379476" indent="-342900" algn="l">
              <a:buFont typeface="Wingdings" panose="05000000000000000000" pitchFamily="2" charset="2"/>
              <a:buChar char="ü"/>
            </a:pPr>
            <a:r>
              <a:rPr lang="en-US" sz="1800" dirty="0" smtClean="0">
                <a:solidFill>
                  <a:schemeClr val="tx1">
                    <a:lumMod val="95000"/>
                    <a:lumOff val="5000"/>
                  </a:schemeClr>
                </a:solidFill>
              </a:rPr>
              <a:t>Tongue (Dry, Coated, Shape)</a:t>
            </a:r>
          </a:p>
          <a:p>
            <a:pPr marL="379476" indent="-342900" algn="l">
              <a:buFont typeface="Wingdings" panose="05000000000000000000" pitchFamily="2" charset="2"/>
              <a:buChar char="ü"/>
            </a:pPr>
            <a:r>
              <a:rPr lang="en-US" sz="1800" dirty="0" smtClean="0">
                <a:solidFill>
                  <a:schemeClr val="tx1">
                    <a:lumMod val="95000"/>
                    <a:lumOff val="5000"/>
                  </a:schemeClr>
                </a:solidFill>
              </a:rPr>
              <a:t>Taste</a:t>
            </a:r>
          </a:p>
          <a:p>
            <a:pPr marL="379476" indent="-342900" algn="l">
              <a:buFont typeface="Wingdings" panose="05000000000000000000" pitchFamily="2" charset="2"/>
              <a:buChar char="ü"/>
            </a:pPr>
            <a:r>
              <a:rPr lang="en-US" sz="1800" dirty="0" smtClean="0">
                <a:solidFill>
                  <a:schemeClr val="tx1">
                    <a:lumMod val="95000"/>
                    <a:lumOff val="5000"/>
                  </a:schemeClr>
                </a:solidFill>
              </a:rPr>
              <a:t>Recent Cravings or Aversions</a:t>
            </a:r>
          </a:p>
          <a:p>
            <a:pPr marL="379476" indent="-342900" algn="l">
              <a:buFont typeface="Wingdings" panose="05000000000000000000" pitchFamily="2" charset="2"/>
              <a:buChar char="ü"/>
            </a:pPr>
            <a:r>
              <a:rPr lang="en-US" sz="1800" dirty="0" smtClean="0">
                <a:solidFill>
                  <a:schemeClr val="tx1">
                    <a:lumMod val="95000"/>
                    <a:lumOff val="5000"/>
                  </a:schemeClr>
                </a:solidFill>
              </a:rPr>
              <a:t>Pain or </a:t>
            </a:r>
            <a:r>
              <a:rPr lang="en-US" sz="1800" dirty="0" err="1" smtClean="0">
                <a:solidFill>
                  <a:schemeClr val="tx1">
                    <a:lumMod val="95000"/>
                    <a:lumOff val="5000"/>
                  </a:schemeClr>
                </a:solidFill>
              </a:rPr>
              <a:t>Senasations</a:t>
            </a:r>
            <a:endParaRPr lang="en-US" sz="1800" dirty="0" smtClean="0">
              <a:solidFill>
                <a:schemeClr val="tx1">
                  <a:lumMod val="95000"/>
                  <a:lumOff val="5000"/>
                </a:schemeClr>
              </a:solidFill>
            </a:endParaRPr>
          </a:p>
          <a:p>
            <a:pPr marL="379476" indent="-342900" algn="l">
              <a:buFont typeface="Wingdings" panose="05000000000000000000" pitchFamily="2" charset="2"/>
              <a:buChar char="ü"/>
            </a:pPr>
            <a:r>
              <a:rPr lang="en-US" sz="1800" dirty="0" err="1" smtClean="0">
                <a:solidFill>
                  <a:schemeClr val="tx1">
                    <a:lumMod val="95000"/>
                    <a:lumOff val="5000"/>
                  </a:schemeClr>
                </a:solidFill>
              </a:rPr>
              <a:t>Eructations</a:t>
            </a:r>
            <a:endParaRPr lang="en-US" sz="1800" dirty="0" smtClean="0">
              <a:solidFill>
                <a:schemeClr val="tx1">
                  <a:lumMod val="95000"/>
                  <a:lumOff val="5000"/>
                </a:schemeClr>
              </a:solidFill>
            </a:endParaRPr>
          </a:p>
          <a:p>
            <a:pPr marL="379476" indent="-342900" algn="l">
              <a:buFont typeface="Wingdings" panose="05000000000000000000" pitchFamily="2" charset="2"/>
              <a:buChar char="ü"/>
            </a:pPr>
            <a:r>
              <a:rPr lang="en-US" sz="1800" dirty="0" smtClean="0">
                <a:solidFill>
                  <a:schemeClr val="tx1">
                    <a:lumMod val="95000"/>
                    <a:lumOff val="5000"/>
                  </a:schemeClr>
                </a:solidFill>
              </a:rPr>
              <a:t>Thirst</a:t>
            </a:r>
          </a:p>
          <a:p>
            <a:pPr marL="379476" indent="-342900" algn="l">
              <a:buFont typeface="Wingdings" panose="05000000000000000000" pitchFamily="2" charset="2"/>
              <a:buChar char="ü"/>
            </a:pPr>
            <a:r>
              <a:rPr lang="en-US" sz="1800" dirty="0" smtClean="0">
                <a:solidFill>
                  <a:schemeClr val="tx1">
                    <a:lumMod val="95000"/>
                    <a:lumOff val="5000"/>
                  </a:schemeClr>
                </a:solidFill>
              </a:rPr>
              <a:t>Abdominal Pain</a:t>
            </a:r>
          </a:p>
          <a:p>
            <a:pPr marL="379476" indent="-342900" algn="l">
              <a:buFont typeface="Wingdings" panose="05000000000000000000" pitchFamily="2" charset="2"/>
              <a:buChar char="ü"/>
            </a:pPr>
            <a:r>
              <a:rPr lang="en-US" sz="1800" dirty="0" smtClean="0">
                <a:solidFill>
                  <a:schemeClr val="tx1">
                    <a:lumMod val="95000"/>
                    <a:lumOff val="5000"/>
                  </a:schemeClr>
                </a:solidFill>
              </a:rPr>
              <a:t>Back</a:t>
            </a:r>
          </a:p>
          <a:p>
            <a:pPr marL="379476" indent="-342900" algn="l">
              <a:buFont typeface="Wingdings" panose="05000000000000000000" pitchFamily="2" charset="2"/>
              <a:buChar char="ü"/>
            </a:pPr>
            <a:r>
              <a:rPr lang="en-US" sz="1800" dirty="0" smtClean="0">
                <a:solidFill>
                  <a:schemeClr val="tx1">
                    <a:lumMod val="95000"/>
                    <a:lumOff val="5000"/>
                  </a:schemeClr>
                </a:solidFill>
              </a:rPr>
              <a:t>Constipation</a:t>
            </a:r>
          </a:p>
          <a:p>
            <a:pPr marL="379476" indent="-342900" algn="l">
              <a:buFont typeface="Wingdings" panose="05000000000000000000" pitchFamily="2" charset="2"/>
              <a:buChar char="ü"/>
            </a:pPr>
            <a:endParaRPr lang="en-US" dirty="0" smtClean="0"/>
          </a:p>
          <a:p>
            <a:pPr algn="l"/>
            <a:r>
              <a:rPr lang="en-US" dirty="0" smtClean="0">
                <a:solidFill>
                  <a:srgbClr val="FF0000"/>
                </a:solidFill>
              </a:rPr>
              <a:t>d) GENITO URINARY SYSTEM</a:t>
            </a:r>
          </a:p>
          <a:p>
            <a:pPr algn="l"/>
            <a:endParaRPr lang="en-US" dirty="0">
              <a:solidFill>
                <a:srgbClr val="FF0000"/>
              </a:solidFill>
            </a:endParaRPr>
          </a:p>
          <a:p>
            <a:pPr marL="379476" indent="-342900" algn="l">
              <a:buFont typeface="Wingdings" panose="05000000000000000000" pitchFamily="2" charset="2"/>
              <a:buChar char="ü"/>
            </a:pPr>
            <a:r>
              <a:rPr lang="en-US" sz="1800" dirty="0" smtClean="0">
                <a:solidFill>
                  <a:schemeClr val="tx1">
                    <a:lumMod val="95000"/>
                    <a:lumOff val="5000"/>
                  </a:schemeClr>
                </a:solidFill>
              </a:rPr>
              <a:t>Pains in relation to micturition</a:t>
            </a:r>
          </a:p>
          <a:p>
            <a:pPr marL="379476" indent="-342900" algn="l">
              <a:buFont typeface="Wingdings" panose="05000000000000000000" pitchFamily="2" charset="2"/>
              <a:buChar char="ü"/>
            </a:pPr>
            <a:r>
              <a:rPr lang="en-US" sz="1800" dirty="0" smtClean="0">
                <a:solidFill>
                  <a:schemeClr val="tx1">
                    <a:lumMod val="95000"/>
                    <a:lumOff val="5000"/>
                  </a:schemeClr>
                </a:solidFill>
              </a:rPr>
              <a:t>Discharges</a:t>
            </a:r>
          </a:p>
          <a:p>
            <a:pPr marL="379476" indent="-342900" algn="l">
              <a:buFont typeface="Wingdings" panose="05000000000000000000" pitchFamily="2" charset="2"/>
              <a:buChar char="ü"/>
            </a:pPr>
            <a:r>
              <a:rPr lang="en-US" sz="1800" dirty="0" smtClean="0">
                <a:solidFill>
                  <a:schemeClr val="tx1">
                    <a:lumMod val="95000"/>
                    <a:lumOff val="5000"/>
                  </a:schemeClr>
                </a:solidFill>
              </a:rPr>
              <a:t>Menstrual cycle ( Other body complaints felt at this time, type, flow</a:t>
            </a:r>
          </a:p>
          <a:p>
            <a:pPr marL="379476" indent="-342900" algn="l">
              <a:buFont typeface="Wingdings" panose="05000000000000000000" pitchFamily="2" charset="2"/>
              <a:buChar char="ü"/>
            </a:pPr>
            <a:r>
              <a:rPr lang="en-US" sz="1800" dirty="0" smtClean="0">
                <a:solidFill>
                  <a:schemeClr val="tx1">
                    <a:lumMod val="95000"/>
                    <a:lumOff val="5000"/>
                  </a:schemeClr>
                </a:solidFill>
              </a:rPr>
              <a:t>Urinary Complaints</a:t>
            </a:r>
          </a:p>
          <a:p>
            <a:pPr marL="379476" indent="-342900" algn="l">
              <a:buFont typeface="Wingdings" panose="05000000000000000000" pitchFamily="2" charset="2"/>
              <a:buChar char="ü"/>
            </a:pPr>
            <a:endParaRPr lang="en-US" dirty="0" smtClean="0">
              <a:solidFill>
                <a:srgbClr val="FF0000"/>
              </a:solidFill>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2376" y="914400"/>
            <a:ext cx="8116824" cy="5410200"/>
          </a:xfrm>
        </p:spPr>
        <p:txBody>
          <a:bodyPr>
            <a:normAutofit fontScale="92500" lnSpcReduction="10000"/>
          </a:bodyPr>
          <a:lstStyle/>
          <a:p>
            <a:pPr algn="l"/>
            <a:r>
              <a:rPr lang="en-US" b="1" dirty="0" smtClean="0">
                <a:solidFill>
                  <a:srgbClr val="FF0000"/>
                </a:solidFill>
              </a:rPr>
              <a:t>PRECAUTIONS:</a:t>
            </a:r>
          </a:p>
          <a:p>
            <a:pPr algn="l">
              <a:lnSpc>
                <a:spcPct val="150000"/>
              </a:lnSpc>
            </a:pPr>
            <a:endParaRPr lang="en-US" sz="1600" dirty="0" smtClean="0">
              <a:solidFill>
                <a:schemeClr val="tx1">
                  <a:lumMod val="95000"/>
                  <a:lumOff val="5000"/>
                </a:schemeClr>
              </a:solidFill>
            </a:endParaRPr>
          </a:p>
          <a:p>
            <a:pPr marL="493776" indent="-457200" algn="l">
              <a:lnSpc>
                <a:spcPct val="200000"/>
              </a:lnSpc>
              <a:buFont typeface="Wingdings" pitchFamily="2" charset="2"/>
              <a:buChar char="ü"/>
            </a:pPr>
            <a:r>
              <a:rPr lang="en-US" sz="2800" dirty="0" smtClean="0">
                <a:solidFill>
                  <a:schemeClr val="tx1">
                    <a:lumMod val="95000"/>
                    <a:lumOff val="5000"/>
                  </a:schemeClr>
                </a:solidFill>
                <a:latin typeface="Aparajita" pitchFamily="34" charset="0"/>
                <a:cs typeface="Aparajita" pitchFamily="34" charset="0"/>
              </a:rPr>
              <a:t>Question very closely as they are diagnostically useful &amp; lead to determinative symptom.</a:t>
            </a:r>
          </a:p>
          <a:p>
            <a:pPr marL="493776" indent="-457200" algn="l">
              <a:lnSpc>
                <a:spcPct val="200000"/>
              </a:lnSpc>
              <a:buFont typeface="Wingdings" pitchFamily="2" charset="2"/>
              <a:buChar char="ü"/>
            </a:pPr>
            <a:r>
              <a:rPr lang="en-US" sz="2800" dirty="0" smtClean="0">
                <a:solidFill>
                  <a:schemeClr val="tx1">
                    <a:lumMod val="95000"/>
                    <a:lumOff val="5000"/>
                  </a:schemeClr>
                </a:solidFill>
                <a:latin typeface="Aparajita" pitchFamily="34" charset="0"/>
                <a:cs typeface="Aparajita" pitchFamily="34" charset="0"/>
              </a:rPr>
              <a:t>Avoid Yes or No questions</a:t>
            </a:r>
          </a:p>
          <a:p>
            <a:pPr marL="493776" indent="-457200" algn="l">
              <a:lnSpc>
                <a:spcPct val="200000"/>
              </a:lnSpc>
              <a:buFont typeface="Wingdings" pitchFamily="2" charset="2"/>
              <a:buChar char="ü"/>
            </a:pPr>
            <a:r>
              <a:rPr lang="en-US" sz="2800" dirty="0" smtClean="0">
                <a:solidFill>
                  <a:schemeClr val="tx1">
                    <a:lumMod val="95000"/>
                    <a:lumOff val="5000"/>
                  </a:schemeClr>
                </a:solidFill>
                <a:latin typeface="Aparajita" pitchFamily="34" charset="0"/>
                <a:cs typeface="Aparajita" pitchFamily="34" charset="0"/>
              </a:rPr>
              <a:t>Make No diagnostic suggestions or Pathological theories or frame opinion of other physicians as these are deceptive guides for the selection of a drug.</a:t>
            </a:r>
          </a:p>
          <a:p>
            <a:pPr algn="l">
              <a:lnSpc>
                <a:spcPct val="150000"/>
              </a:lnSpc>
            </a:pPr>
            <a:endParaRPr lang="en-US" sz="1800" dirty="0">
              <a:solidFill>
                <a:schemeClr val="tx1">
                  <a:lumMod val="95000"/>
                  <a:lumOff val="5000"/>
                </a:schemeClr>
              </a:solidFill>
              <a:latin typeface="Calibri" panose="020F0502020204030204" pitchFamily="34" charset="0"/>
              <a:cs typeface="Calibri" panose="020F0502020204030204" pitchFamily="34" charset="0"/>
            </a:endParaRPr>
          </a:p>
          <a:p>
            <a:pPr marL="493776" indent="-457200" algn="l">
              <a:lnSpc>
                <a:spcPct val="150000"/>
              </a:lnSpc>
              <a:buAutoNum type="arabicPeriod"/>
            </a:pPr>
            <a:endParaRPr lang="en-US" sz="1600" dirty="0" smtClean="0">
              <a:solidFill>
                <a:schemeClr val="tx1">
                  <a:lumMod val="95000"/>
                  <a:lumOff val="5000"/>
                </a:schemeClr>
              </a:solidFill>
            </a:endParaRPr>
          </a:p>
          <a:p>
            <a:pPr marL="493776" indent="-457200" algn="l">
              <a:lnSpc>
                <a:spcPct val="150000"/>
              </a:lnSpc>
              <a:buAutoNum type="arabicPeriod"/>
            </a:pPr>
            <a:endParaRPr lang="en-US" sz="1600" dirty="0">
              <a:solidFill>
                <a:schemeClr val="tx1">
                  <a:lumMod val="95000"/>
                  <a:lumOff val="5000"/>
                </a:schemeClr>
              </a:solidFill>
            </a:endParaRPr>
          </a:p>
          <a:p>
            <a:pPr algn="l"/>
            <a:endParaRPr lang="en-IN" dirty="0"/>
          </a:p>
        </p:txBody>
      </p:sp>
    </p:spTree>
    <p:extLst>
      <p:ext uri="{BB962C8B-B14F-4D97-AF65-F5344CB8AC3E}">
        <p14:creationId xmlns:p14="http://schemas.microsoft.com/office/powerpoint/2010/main" xmlns="" val="2143977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990600"/>
            <a:ext cx="8305800" cy="5181600"/>
          </a:xfrm>
        </p:spPr>
        <p:txBody>
          <a:bodyPr>
            <a:noAutofit/>
          </a:bodyPr>
          <a:lstStyle/>
          <a:p>
            <a:pPr marL="493776" indent="-457200" algn="l">
              <a:lnSpc>
                <a:spcPct val="150000"/>
              </a:lnSpc>
              <a:buFont typeface="Wingdings" pitchFamily="2" charset="2"/>
              <a:buChar char="ü"/>
            </a:pPr>
            <a:r>
              <a:rPr lang="en-US" sz="2400" dirty="0" smtClean="0">
                <a:solidFill>
                  <a:schemeClr val="tx1">
                    <a:lumMod val="95000"/>
                    <a:lumOff val="5000"/>
                  </a:schemeClr>
                </a:solidFill>
                <a:latin typeface="Aparajita" pitchFamily="34" charset="0"/>
                <a:cs typeface="Aparajita" pitchFamily="34" charset="0"/>
              </a:rPr>
              <a:t>Presence of discount symptoms expected from the </a:t>
            </a:r>
            <a:r>
              <a:rPr lang="en-US" sz="2400" dirty="0" smtClean="0">
                <a:solidFill>
                  <a:schemeClr val="tx1">
                    <a:lumMod val="95000"/>
                    <a:lumOff val="5000"/>
                  </a:schemeClr>
                </a:solidFill>
                <a:latin typeface="Aparajita" pitchFamily="34" charset="0"/>
                <a:cs typeface="Aparajita" pitchFamily="34" charset="0"/>
              </a:rPr>
              <a:t>pathology</a:t>
            </a:r>
            <a:endParaRPr lang="en-US" sz="2400" dirty="0" smtClean="0">
              <a:solidFill>
                <a:schemeClr val="tx1">
                  <a:lumMod val="95000"/>
                  <a:lumOff val="5000"/>
                </a:schemeClr>
              </a:solidFill>
              <a:latin typeface="Aparajita" pitchFamily="34" charset="0"/>
              <a:cs typeface="Aparajita" pitchFamily="34" charset="0"/>
            </a:endParaRPr>
          </a:p>
          <a:p>
            <a:pPr marL="379476" indent="-342900" algn="l">
              <a:lnSpc>
                <a:spcPct val="150000"/>
              </a:lnSpc>
              <a:buFont typeface="Wingdings" pitchFamily="2" charset="2"/>
              <a:buChar char="§"/>
            </a:pPr>
            <a:r>
              <a:rPr lang="en-US" sz="2400" dirty="0" smtClean="0">
                <a:solidFill>
                  <a:schemeClr val="tx1">
                    <a:lumMod val="95000"/>
                    <a:lumOff val="5000"/>
                  </a:schemeClr>
                </a:solidFill>
                <a:latin typeface="Aparajita" pitchFamily="34" charset="0"/>
                <a:cs typeface="Aparajita" pitchFamily="34" charset="0"/>
              </a:rPr>
              <a:t>Anxiety in Heart Disease</a:t>
            </a:r>
          </a:p>
          <a:p>
            <a:pPr marL="379476" indent="-342900" algn="l">
              <a:lnSpc>
                <a:spcPct val="150000"/>
              </a:lnSpc>
              <a:buFont typeface="Wingdings" pitchFamily="2" charset="2"/>
              <a:buChar char="§"/>
            </a:pPr>
            <a:r>
              <a:rPr lang="en-US" sz="2400" dirty="0" err="1" smtClean="0">
                <a:solidFill>
                  <a:schemeClr val="tx1">
                    <a:lumMod val="95000"/>
                    <a:lumOff val="5000"/>
                  </a:schemeClr>
                </a:solidFill>
                <a:latin typeface="Aparajita" pitchFamily="34" charset="0"/>
                <a:cs typeface="Aparajita" pitchFamily="34" charset="0"/>
              </a:rPr>
              <a:t>Paraesthesia</a:t>
            </a:r>
            <a:r>
              <a:rPr lang="en-US" sz="2400" dirty="0" smtClean="0">
                <a:solidFill>
                  <a:schemeClr val="tx1">
                    <a:lumMod val="95000"/>
                    <a:lumOff val="5000"/>
                  </a:schemeClr>
                </a:solidFill>
                <a:latin typeface="Aparajita" pitchFamily="34" charset="0"/>
                <a:cs typeface="Aparajita" pitchFamily="34" charset="0"/>
              </a:rPr>
              <a:t> in </a:t>
            </a:r>
            <a:r>
              <a:rPr lang="en-US" sz="2400" dirty="0" err="1" smtClean="0">
                <a:solidFill>
                  <a:schemeClr val="tx1">
                    <a:lumMod val="95000"/>
                    <a:lumOff val="5000"/>
                  </a:schemeClr>
                </a:solidFill>
                <a:latin typeface="Aparajita" pitchFamily="34" charset="0"/>
                <a:cs typeface="Aparajita" pitchFamily="34" charset="0"/>
              </a:rPr>
              <a:t>Anaemia</a:t>
            </a:r>
            <a:endParaRPr lang="en-US" sz="2400" dirty="0" smtClean="0">
              <a:solidFill>
                <a:schemeClr val="tx1">
                  <a:lumMod val="95000"/>
                  <a:lumOff val="5000"/>
                </a:schemeClr>
              </a:solidFill>
              <a:latin typeface="Aparajita" pitchFamily="34" charset="0"/>
              <a:cs typeface="Aparajita" pitchFamily="34" charset="0"/>
            </a:endParaRPr>
          </a:p>
          <a:p>
            <a:pPr marL="379476" indent="-342900" algn="l">
              <a:lnSpc>
                <a:spcPct val="150000"/>
              </a:lnSpc>
              <a:buFont typeface="Wingdings" pitchFamily="2" charset="2"/>
              <a:buChar char="§"/>
            </a:pPr>
            <a:r>
              <a:rPr lang="en-US" sz="2400" dirty="0" err="1" smtClean="0">
                <a:solidFill>
                  <a:schemeClr val="tx1">
                    <a:lumMod val="95000"/>
                    <a:lumOff val="5000"/>
                  </a:schemeClr>
                </a:solidFill>
                <a:latin typeface="Aparajita" pitchFamily="34" charset="0"/>
                <a:cs typeface="Aparajita" pitchFamily="34" charset="0"/>
              </a:rPr>
              <a:t>Oedema</a:t>
            </a:r>
            <a:r>
              <a:rPr lang="en-US" sz="2400" dirty="0" smtClean="0">
                <a:solidFill>
                  <a:schemeClr val="tx1">
                    <a:lumMod val="95000"/>
                    <a:lumOff val="5000"/>
                  </a:schemeClr>
                </a:solidFill>
                <a:latin typeface="Aparajita" pitchFamily="34" charset="0"/>
                <a:cs typeface="Aparajita" pitchFamily="34" charset="0"/>
              </a:rPr>
              <a:t> in Nephritis</a:t>
            </a:r>
          </a:p>
          <a:p>
            <a:pPr marL="379476" indent="-342900" algn="l">
              <a:lnSpc>
                <a:spcPct val="150000"/>
              </a:lnSpc>
              <a:buFont typeface="Wingdings" pitchFamily="2" charset="2"/>
              <a:buChar char="§"/>
            </a:pPr>
            <a:r>
              <a:rPr lang="en-US" sz="2400" dirty="0" smtClean="0">
                <a:solidFill>
                  <a:schemeClr val="tx1">
                    <a:lumMod val="95000"/>
                    <a:lumOff val="5000"/>
                  </a:schemeClr>
                </a:solidFill>
                <a:latin typeface="Aparajita" pitchFamily="34" charset="0"/>
                <a:cs typeface="Aparajita" pitchFamily="34" charset="0"/>
              </a:rPr>
              <a:t>Depression in Constipation etc..</a:t>
            </a:r>
          </a:p>
          <a:p>
            <a:pPr algn="l">
              <a:lnSpc>
                <a:spcPct val="150000"/>
              </a:lnSpc>
              <a:buFont typeface="Wingdings" pitchFamily="2" charset="2"/>
              <a:buChar char="ü"/>
            </a:pPr>
            <a:endParaRPr lang="en-US" sz="2400" dirty="0" smtClean="0">
              <a:solidFill>
                <a:schemeClr val="tx1">
                  <a:lumMod val="95000"/>
                  <a:lumOff val="5000"/>
                </a:schemeClr>
              </a:solidFill>
              <a:latin typeface="Aparajita" pitchFamily="34" charset="0"/>
              <a:cs typeface="Aparajita" pitchFamily="34" charset="0"/>
            </a:endParaRPr>
          </a:p>
          <a:p>
            <a:pPr marL="493776" indent="-457200" algn="l">
              <a:lnSpc>
                <a:spcPct val="150000"/>
              </a:lnSpc>
              <a:buFont typeface="Wingdings" pitchFamily="2" charset="2"/>
              <a:buChar char="ü"/>
            </a:pPr>
            <a:r>
              <a:rPr lang="en-US" sz="2400" dirty="0" smtClean="0">
                <a:solidFill>
                  <a:schemeClr val="tx1">
                    <a:lumMod val="95000"/>
                    <a:lumOff val="5000"/>
                  </a:schemeClr>
                </a:solidFill>
                <a:latin typeface="Aparajita" pitchFamily="34" charset="0"/>
                <a:cs typeface="Aparajita" pitchFamily="34" charset="0"/>
              </a:rPr>
              <a:t>Note results of previous diet, local and physical treatment for often the true symptomatology is obscured by previous treatment and a period of observation is desirable before instigation of Homoeopathic treatment.</a:t>
            </a:r>
          </a:p>
          <a:p>
            <a:pPr algn="l">
              <a:lnSpc>
                <a:spcPct val="150000"/>
              </a:lnSpc>
              <a:buFont typeface="Wingdings" pitchFamily="2" charset="2"/>
              <a:buChar char="ü"/>
            </a:pPr>
            <a:endParaRPr lang="en-US" sz="2400" dirty="0" smtClean="0">
              <a:solidFill>
                <a:schemeClr val="tx1">
                  <a:lumMod val="95000"/>
                  <a:lumOff val="5000"/>
                </a:schemeClr>
              </a:solidFill>
              <a:latin typeface="Aparajita" pitchFamily="34" charset="0"/>
              <a:cs typeface="Aparajita" pitchFamily="34" charset="0"/>
            </a:endParaRPr>
          </a:p>
        </p:txBody>
      </p:sp>
    </p:spTree>
    <p:extLst>
      <p:ext uri="{BB962C8B-B14F-4D97-AF65-F5344CB8AC3E}">
        <p14:creationId xmlns:p14="http://schemas.microsoft.com/office/powerpoint/2010/main" xmlns="" val="69004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336280" cy="5946648"/>
          </a:xfrm>
        </p:spPr>
        <p:txBody>
          <a:bodyPr>
            <a:normAutofit fontScale="85000" lnSpcReduction="10000"/>
          </a:bodyPr>
          <a:lstStyle/>
          <a:p>
            <a:pPr marL="379476" indent="-342900">
              <a:lnSpc>
                <a:spcPct val="150000"/>
              </a:lnSpc>
              <a:buFont typeface="Wingdings" pitchFamily="2" charset="2"/>
              <a:buChar char="ü"/>
            </a:pPr>
            <a:r>
              <a:rPr lang="en-US" sz="3400" dirty="0" smtClean="0">
                <a:solidFill>
                  <a:schemeClr val="tx1">
                    <a:lumMod val="95000"/>
                    <a:lumOff val="5000"/>
                  </a:schemeClr>
                </a:solidFill>
                <a:latin typeface="Aparajita" pitchFamily="34" charset="0"/>
                <a:cs typeface="Aparajita" pitchFamily="34" charset="0"/>
              </a:rPr>
              <a:t>After evaluation and provisional diagnosis the next task is to underline the history of those complaints which will aid us in selecting a Homoeopathic drug.</a:t>
            </a:r>
          </a:p>
          <a:p>
            <a:pPr>
              <a:lnSpc>
                <a:spcPct val="150000"/>
              </a:lnSpc>
              <a:buFont typeface="Wingdings" pitchFamily="2" charset="2"/>
              <a:buChar char="ü"/>
            </a:pPr>
            <a:endParaRPr lang="en-US" sz="3400" dirty="0" smtClean="0">
              <a:solidFill>
                <a:schemeClr val="tx1">
                  <a:lumMod val="95000"/>
                  <a:lumOff val="5000"/>
                </a:schemeClr>
              </a:solidFill>
              <a:latin typeface="Aparajita" pitchFamily="34" charset="0"/>
              <a:cs typeface="Aparajita" pitchFamily="34" charset="0"/>
            </a:endParaRPr>
          </a:p>
          <a:p>
            <a:pPr marL="379476" indent="-342900">
              <a:lnSpc>
                <a:spcPct val="150000"/>
              </a:lnSpc>
              <a:buFont typeface="Wingdings" pitchFamily="2" charset="2"/>
              <a:buChar char="ü"/>
            </a:pPr>
            <a:r>
              <a:rPr lang="en-US" sz="3400" dirty="0" smtClean="0">
                <a:solidFill>
                  <a:schemeClr val="tx1">
                    <a:lumMod val="95000"/>
                    <a:lumOff val="5000"/>
                  </a:schemeClr>
                </a:solidFill>
                <a:latin typeface="Aparajita" pitchFamily="34" charset="0"/>
                <a:cs typeface="Aparajita" pitchFamily="34" charset="0"/>
              </a:rPr>
              <a:t>Assign each symptoms to its proper column basic or determinative symptoms. The resulting list of symptoms clearly picture the patients present condition. This makes the physician to classify the disease and suggest a group of drugs which would be capable of producing basic symptoms.</a:t>
            </a:r>
            <a:endParaRPr lang="en-IN" sz="3400" dirty="0" smtClean="0">
              <a:solidFill>
                <a:schemeClr val="tx1">
                  <a:lumMod val="95000"/>
                  <a:lumOff val="5000"/>
                </a:schemeClr>
              </a:solidFill>
              <a:latin typeface="Aparajita" pitchFamily="34" charset="0"/>
              <a:cs typeface="Aparajita" pitchFamily="34"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94248"/>
          </a:xfrm>
        </p:spPr>
        <p:txBody>
          <a:bodyPr>
            <a:normAutofit/>
          </a:bodyPr>
          <a:lstStyle/>
          <a:p>
            <a:pPr marL="493776" indent="-457200">
              <a:lnSpc>
                <a:spcPct val="200000"/>
              </a:lnSpc>
              <a:buClr>
                <a:srgbClr val="FF0000"/>
              </a:buClr>
              <a:buFont typeface="Wingdings" pitchFamily="2" charset="2"/>
              <a:buChar char="ü"/>
            </a:pPr>
            <a:r>
              <a:rPr lang="en-US" dirty="0" smtClean="0">
                <a:solidFill>
                  <a:schemeClr val="tx1">
                    <a:lumMod val="95000"/>
                    <a:lumOff val="5000"/>
                  </a:schemeClr>
                </a:solidFill>
                <a:latin typeface="Aparajita" pitchFamily="34" charset="0"/>
                <a:cs typeface="Aparajita" pitchFamily="34" charset="0"/>
              </a:rPr>
              <a:t>Be sure to get modalities.</a:t>
            </a:r>
          </a:p>
          <a:p>
            <a:pPr marL="493776" indent="-457200">
              <a:lnSpc>
                <a:spcPct val="200000"/>
              </a:lnSpc>
              <a:buClr>
                <a:srgbClr val="FF0000"/>
              </a:buClr>
              <a:buFont typeface="Wingdings" pitchFamily="2" charset="2"/>
              <a:buChar char="ü"/>
            </a:pPr>
            <a:r>
              <a:rPr lang="en-US" dirty="0" smtClean="0">
                <a:solidFill>
                  <a:schemeClr val="tx1">
                    <a:lumMod val="95000"/>
                    <a:lumOff val="5000"/>
                  </a:schemeClr>
                </a:solidFill>
                <a:latin typeface="Aparajita" pitchFamily="34" charset="0"/>
                <a:cs typeface="Aparajita" pitchFamily="34" charset="0"/>
              </a:rPr>
              <a:t>Mood and Mental state of patient</a:t>
            </a:r>
          </a:p>
          <a:p>
            <a:pPr marL="493776" indent="-457200">
              <a:lnSpc>
                <a:spcPct val="200000"/>
              </a:lnSpc>
              <a:buClr>
                <a:srgbClr val="FF0000"/>
              </a:buClr>
              <a:buFont typeface="Wingdings" pitchFamily="2" charset="2"/>
              <a:buChar char="ü"/>
            </a:pPr>
            <a:r>
              <a:rPr lang="en-US" dirty="0" smtClean="0">
                <a:solidFill>
                  <a:schemeClr val="tx1">
                    <a:lumMod val="95000"/>
                    <a:lumOff val="5000"/>
                  </a:schemeClr>
                </a:solidFill>
                <a:latin typeface="Aparajita" pitchFamily="34" charset="0"/>
                <a:cs typeface="Aparajita" pitchFamily="34" charset="0"/>
              </a:rPr>
              <a:t>Notice any alteration of symptom groups, such as bronchial symptoms, skin manifestations, gastric and rheumatic complaints. Also seasonal and periodical variations.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76152" y="2967335"/>
            <a:ext cx="4791697"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smtClean="0">
                <a:ln/>
                <a:solidFill>
                  <a:schemeClr val="accent3"/>
                </a:solidFill>
              </a:rPr>
              <a:t>THANK YOU</a:t>
            </a:r>
            <a:endParaRPr lang="en-US" sz="5400" b="1" cap="none" spc="0" dirty="0">
              <a:ln/>
              <a:solidFill>
                <a:schemeClr val="accent3"/>
              </a:solidFill>
              <a:effectLst/>
            </a:endParaRPr>
          </a:p>
        </p:txBody>
      </p:sp>
    </p:spTree>
    <p:extLst>
      <p:ext uri="{BB962C8B-B14F-4D97-AF65-F5344CB8AC3E}">
        <p14:creationId xmlns:p14="http://schemas.microsoft.com/office/powerpoint/2010/main" xmlns="" val="7835899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35</TotalTime>
  <Words>399</Words>
  <Application>Microsoft Office PowerPoint</Application>
  <PresentationFormat>On-screen Show (4:3)</PresentationFormat>
  <Paragraphs>67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Aspect</vt:lpstr>
      <vt:lpstr>CASE TAKING-  DR. GARTH BOERICKE</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TAKING-  DR. GARTH BOERICKE</dc:title>
  <dc:creator>New</dc:creator>
  <cp:lastModifiedBy>New</cp:lastModifiedBy>
  <cp:revision>13</cp:revision>
  <dcterms:created xsi:type="dcterms:W3CDTF">2006-08-16T00:00:00Z</dcterms:created>
  <dcterms:modified xsi:type="dcterms:W3CDTF">2020-05-11T06:51:49Z</dcterms:modified>
</cp:coreProperties>
</file>